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13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8C2525-1041-49E1-8845-589ADE008EBA}"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819BB-E204-4526-9DA2-3FA6CF4A9903}" type="slidenum">
              <a:rPr lang="en-GB" smtClean="0"/>
              <a:t>‹#›</a:t>
            </a:fld>
            <a:endParaRPr lang="en-GB"/>
          </a:p>
        </p:txBody>
      </p:sp>
    </p:spTree>
    <p:extLst>
      <p:ext uri="{BB962C8B-B14F-4D97-AF65-F5344CB8AC3E}">
        <p14:creationId xmlns:p14="http://schemas.microsoft.com/office/powerpoint/2010/main" val="39561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8C2525-1041-49E1-8845-589ADE008EBA}"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819BB-E204-4526-9DA2-3FA6CF4A9903}" type="slidenum">
              <a:rPr lang="en-GB" smtClean="0"/>
              <a:t>‹#›</a:t>
            </a:fld>
            <a:endParaRPr lang="en-GB"/>
          </a:p>
        </p:txBody>
      </p:sp>
    </p:spTree>
    <p:extLst>
      <p:ext uri="{BB962C8B-B14F-4D97-AF65-F5344CB8AC3E}">
        <p14:creationId xmlns:p14="http://schemas.microsoft.com/office/powerpoint/2010/main" val="110634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8C2525-1041-49E1-8845-589ADE008EBA}"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819BB-E204-4526-9DA2-3FA6CF4A9903}" type="slidenum">
              <a:rPr lang="en-GB" smtClean="0"/>
              <a:t>‹#›</a:t>
            </a:fld>
            <a:endParaRPr lang="en-GB"/>
          </a:p>
        </p:txBody>
      </p:sp>
    </p:spTree>
    <p:extLst>
      <p:ext uri="{BB962C8B-B14F-4D97-AF65-F5344CB8AC3E}">
        <p14:creationId xmlns:p14="http://schemas.microsoft.com/office/powerpoint/2010/main" val="297314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8C2525-1041-49E1-8845-589ADE008EBA}"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819BB-E204-4526-9DA2-3FA6CF4A9903}" type="slidenum">
              <a:rPr lang="en-GB" smtClean="0"/>
              <a:t>‹#›</a:t>
            </a:fld>
            <a:endParaRPr lang="en-GB"/>
          </a:p>
        </p:txBody>
      </p:sp>
    </p:spTree>
    <p:extLst>
      <p:ext uri="{BB962C8B-B14F-4D97-AF65-F5344CB8AC3E}">
        <p14:creationId xmlns:p14="http://schemas.microsoft.com/office/powerpoint/2010/main" val="129062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8C2525-1041-49E1-8845-589ADE008EBA}" type="datetimeFigureOut">
              <a:rPr lang="en-GB" smtClean="0"/>
              <a:t>03/05/2019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819BB-E204-4526-9DA2-3FA6CF4A9903}" type="slidenum">
              <a:rPr lang="en-GB" smtClean="0"/>
              <a:t>‹#›</a:t>
            </a:fld>
            <a:endParaRPr lang="en-GB"/>
          </a:p>
        </p:txBody>
      </p:sp>
    </p:spTree>
    <p:extLst>
      <p:ext uri="{BB962C8B-B14F-4D97-AF65-F5344CB8AC3E}">
        <p14:creationId xmlns:p14="http://schemas.microsoft.com/office/powerpoint/2010/main" val="2336615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8C2525-1041-49E1-8845-589ADE008EBA}" type="datetimeFigureOut">
              <a:rPr lang="en-GB" smtClean="0"/>
              <a:t>03/05/2019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819BB-E204-4526-9DA2-3FA6CF4A9903}" type="slidenum">
              <a:rPr lang="en-GB" smtClean="0"/>
              <a:t>‹#›</a:t>
            </a:fld>
            <a:endParaRPr lang="en-GB"/>
          </a:p>
        </p:txBody>
      </p:sp>
    </p:spTree>
    <p:extLst>
      <p:ext uri="{BB962C8B-B14F-4D97-AF65-F5344CB8AC3E}">
        <p14:creationId xmlns:p14="http://schemas.microsoft.com/office/powerpoint/2010/main" val="830693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8C2525-1041-49E1-8845-589ADE008EBA}" type="datetimeFigureOut">
              <a:rPr lang="en-GB" smtClean="0"/>
              <a:t>03/05/2019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6819BB-E204-4526-9DA2-3FA6CF4A9903}" type="slidenum">
              <a:rPr lang="en-GB" smtClean="0"/>
              <a:t>‹#›</a:t>
            </a:fld>
            <a:endParaRPr lang="en-GB"/>
          </a:p>
        </p:txBody>
      </p:sp>
    </p:spTree>
    <p:extLst>
      <p:ext uri="{BB962C8B-B14F-4D97-AF65-F5344CB8AC3E}">
        <p14:creationId xmlns:p14="http://schemas.microsoft.com/office/powerpoint/2010/main" val="58911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8C2525-1041-49E1-8845-589ADE008EBA}" type="datetimeFigureOut">
              <a:rPr lang="en-GB" smtClean="0"/>
              <a:t>03/05/2019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6819BB-E204-4526-9DA2-3FA6CF4A9903}" type="slidenum">
              <a:rPr lang="en-GB" smtClean="0"/>
              <a:t>‹#›</a:t>
            </a:fld>
            <a:endParaRPr lang="en-GB"/>
          </a:p>
        </p:txBody>
      </p:sp>
    </p:spTree>
    <p:extLst>
      <p:ext uri="{BB962C8B-B14F-4D97-AF65-F5344CB8AC3E}">
        <p14:creationId xmlns:p14="http://schemas.microsoft.com/office/powerpoint/2010/main" val="2848601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C2525-1041-49E1-8845-589ADE008EBA}" type="datetimeFigureOut">
              <a:rPr lang="en-GB" smtClean="0"/>
              <a:t>03/05/2019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6819BB-E204-4526-9DA2-3FA6CF4A9903}" type="slidenum">
              <a:rPr lang="en-GB" smtClean="0"/>
              <a:t>‹#›</a:t>
            </a:fld>
            <a:endParaRPr lang="en-GB"/>
          </a:p>
        </p:txBody>
      </p:sp>
    </p:spTree>
    <p:extLst>
      <p:ext uri="{BB962C8B-B14F-4D97-AF65-F5344CB8AC3E}">
        <p14:creationId xmlns:p14="http://schemas.microsoft.com/office/powerpoint/2010/main" val="28915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8C2525-1041-49E1-8845-589ADE008EBA}" type="datetimeFigureOut">
              <a:rPr lang="en-GB" smtClean="0"/>
              <a:t>03/05/2019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819BB-E204-4526-9DA2-3FA6CF4A9903}" type="slidenum">
              <a:rPr lang="en-GB" smtClean="0"/>
              <a:t>‹#›</a:t>
            </a:fld>
            <a:endParaRPr lang="en-GB"/>
          </a:p>
        </p:txBody>
      </p:sp>
    </p:spTree>
    <p:extLst>
      <p:ext uri="{BB962C8B-B14F-4D97-AF65-F5344CB8AC3E}">
        <p14:creationId xmlns:p14="http://schemas.microsoft.com/office/powerpoint/2010/main" val="3693167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8C2525-1041-49E1-8845-589ADE008EBA}" type="datetimeFigureOut">
              <a:rPr lang="en-GB" smtClean="0"/>
              <a:t>03/05/2019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819BB-E204-4526-9DA2-3FA6CF4A9903}" type="slidenum">
              <a:rPr lang="en-GB" smtClean="0"/>
              <a:t>‹#›</a:t>
            </a:fld>
            <a:endParaRPr lang="en-GB"/>
          </a:p>
        </p:txBody>
      </p:sp>
    </p:spTree>
    <p:extLst>
      <p:ext uri="{BB962C8B-B14F-4D97-AF65-F5344CB8AC3E}">
        <p14:creationId xmlns:p14="http://schemas.microsoft.com/office/powerpoint/2010/main" val="277697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C2525-1041-49E1-8845-589ADE008EBA}" type="datetimeFigureOut">
              <a:rPr lang="en-GB" smtClean="0"/>
              <a:t>03/05/2019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819BB-E204-4526-9DA2-3FA6CF4A9903}" type="slidenum">
              <a:rPr lang="en-GB" smtClean="0"/>
              <a:t>‹#›</a:t>
            </a:fld>
            <a:endParaRPr lang="en-GB"/>
          </a:p>
        </p:txBody>
      </p:sp>
    </p:spTree>
    <p:extLst>
      <p:ext uri="{BB962C8B-B14F-4D97-AF65-F5344CB8AC3E}">
        <p14:creationId xmlns:p14="http://schemas.microsoft.com/office/powerpoint/2010/main" val="647853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6586186" y="3428999"/>
            <a:ext cx="4805691" cy="838831"/>
          </a:xfrm>
        </p:spPr>
        <p:txBody>
          <a:bodyPr anchor="b">
            <a:noAutofit/>
          </a:bodyPr>
          <a:lstStyle/>
          <a:p>
            <a:pPr algn="l"/>
            <a:r>
              <a:rPr lang="en-GB" sz="5400" dirty="0">
                <a:solidFill>
                  <a:srgbClr val="000000"/>
                </a:solidFill>
                <a:latin typeface="Blackadder ITC" panose="04020505051007020D02" pitchFamily="82" charset="0"/>
              </a:rPr>
              <a:t>Hatching Dragons</a:t>
            </a:r>
          </a:p>
        </p:txBody>
      </p:sp>
      <p:sp>
        <p:nvSpPr>
          <p:cNvPr id="1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F6D3BD8B-C66A-554D-92A3-DA606E535EB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688" b="3"/>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358232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34A3F51-DB37-014D-ACBA-2CBC526309DF}"/>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522" r="17399" b="-1"/>
          <a:stretch/>
        </p:blipFill>
        <p:spPr>
          <a:xfrm rot="5400000">
            <a:off x="-217779" y="217473"/>
            <a:ext cx="6858001" cy="6423053"/>
          </a:xfrm>
          <a:prstGeom prst="rect">
            <a:avLst/>
          </a:prstGeom>
        </p:spPr>
      </p:pic>
      <p:pic>
        <p:nvPicPr>
          <p:cNvPr id="19" name="Picture 18">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748272" y="2668249"/>
            <a:ext cx="4800261" cy="2968934"/>
          </a:xfrm>
        </p:spPr>
        <p:txBody>
          <a:bodyPr vert="horz" lIns="91440" tIns="45720" rIns="91440" bIns="45720" rtlCol="0" anchor="t">
            <a:normAutofit/>
          </a:bodyPr>
          <a:lstStyle/>
          <a:p>
            <a:r>
              <a:rPr lang="en-US" sz="3700" dirty="0">
                <a:solidFill>
                  <a:srgbClr val="000000"/>
                </a:solidFill>
              </a:rPr>
              <a:t>Now, write </a:t>
            </a:r>
            <a:br>
              <a:rPr lang="en-US" sz="3700" dirty="0">
                <a:solidFill>
                  <a:srgbClr val="000000"/>
                </a:solidFill>
              </a:rPr>
            </a:br>
            <a:r>
              <a:rPr lang="en-US" sz="3700" dirty="0">
                <a:solidFill>
                  <a:srgbClr val="000000"/>
                </a:solidFill>
              </a:rPr>
              <a:t>a description of </a:t>
            </a:r>
            <a:br>
              <a:rPr lang="en-US" sz="3700" dirty="0">
                <a:solidFill>
                  <a:srgbClr val="000000"/>
                </a:solidFill>
              </a:rPr>
            </a:br>
            <a:r>
              <a:rPr lang="en-US" sz="3700" dirty="0">
                <a:solidFill>
                  <a:srgbClr val="000000"/>
                </a:solidFill>
              </a:rPr>
              <a:t>your hatching dragon.</a:t>
            </a:r>
            <a:br>
              <a:rPr lang="en-US" sz="3700" dirty="0">
                <a:solidFill>
                  <a:srgbClr val="000000"/>
                </a:solidFill>
              </a:rPr>
            </a:br>
            <a:br>
              <a:rPr lang="en-US" sz="3700" dirty="0">
                <a:solidFill>
                  <a:srgbClr val="000000"/>
                </a:solidFill>
              </a:rPr>
            </a:br>
            <a:r>
              <a:rPr lang="en-US" sz="1400" dirty="0">
                <a:solidFill>
                  <a:srgbClr val="000000"/>
                </a:solidFill>
              </a:rPr>
              <a:t>Dragon artwork by Molly Hill. </a:t>
            </a:r>
            <a:br>
              <a:rPr lang="en-US" sz="3700" dirty="0">
                <a:solidFill>
                  <a:srgbClr val="000000"/>
                </a:solidFill>
              </a:rPr>
            </a:br>
            <a:endParaRPr lang="en-US" sz="3700" dirty="0">
              <a:solidFill>
                <a:srgbClr val="000000"/>
              </a:solidFill>
            </a:endParaRPr>
          </a:p>
        </p:txBody>
      </p:sp>
    </p:spTree>
    <p:extLst>
      <p:ext uri="{BB962C8B-B14F-4D97-AF65-F5344CB8AC3E}">
        <p14:creationId xmlns:p14="http://schemas.microsoft.com/office/powerpoint/2010/main" val="145185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dragon is beginning to hatch!</a:t>
            </a:r>
          </a:p>
        </p:txBody>
      </p:sp>
      <p:sp>
        <p:nvSpPr>
          <p:cNvPr id="3" name="Content Placeholder 2"/>
          <p:cNvSpPr>
            <a:spLocks noGrp="1"/>
          </p:cNvSpPr>
          <p:nvPr>
            <p:ph idx="1"/>
          </p:nvPr>
        </p:nvSpPr>
        <p:spPr/>
        <p:txBody>
          <a:bodyPr/>
          <a:lstStyle/>
          <a:p>
            <a:r>
              <a:rPr lang="en-GB" dirty="0"/>
              <a:t>How did </a:t>
            </a:r>
            <a:r>
              <a:rPr lang="en-GB" dirty="0" err="1"/>
              <a:t>Milla</a:t>
            </a:r>
            <a:r>
              <a:rPr lang="en-GB" dirty="0"/>
              <a:t> feel when this happened to her?</a:t>
            </a:r>
          </a:p>
          <a:p>
            <a:r>
              <a:rPr lang="en-GB" dirty="0"/>
              <a:t>What did the process look like?</a:t>
            </a:r>
          </a:p>
          <a:p>
            <a:r>
              <a:rPr lang="en-GB" dirty="0"/>
              <a:t>What were the stages?</a:t>
            </a:r>
          </a:p>
          <a:p>
            <a:r>
              <a:rPr lang="en-GB" dirty="0"/>
              <a:t>What did the baby dragon look like?</a:t>
            </a:r>
          </a:p>
          <a:p>
            <a:endParaRPr lang="en-GB" dirty="0"/>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1805" b="3055"/>
          <a:stretch/>
        </p:blipFill>
        <p:spPr>
          <a:xfrm>
            <a:off x="6743700" y="2522748"/>
            <a:ext cx="4171950" cy="4179677"/>
          </a:xfrm>
          <a:prstGeom prst="rect">
            <a:avLst/>
          </a:prstGeom>
        </p:spPr>
      </p:pic>
      <p:pic>
        <p:nvPicPr>
          <p:cNvPr id="5" name="Picture 4"/>
          <p:cNvPicPr>
            <a:picLocks noChangeAspect="1"/>
          </p:cNvPicPr>
          <p:nvPr/>
        </p:nvPicPr>
        <p:blipFill>
          <a:blip r:embed="rId3"/>
          <a:stretch>
            <a:fillRect/>
          </a:stretch>
        </p:blipFill>
        <p:spPr>
          <a:xfrm>
            <a:off x="9177179" y="365125"/>
            <a:ext cx="2300446" cy="3209925"/>
          </a:xfrm>
          <a:prstGeom prst="rect">
            <a:avLst/>
          </a:prstGeom>
        </p:spPr>
      </p:pic>
    </p:spTree>
    <p:extLst>
      <p:ext uri="{BB962C8B-B14F-4D97-AF65-F5344CB8AC3E}">
        <p14:creationId xmlns:p14="http://schemas.microsoft.com/office/powerpoint/2010/main" val="377532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Listen and read chapter 16 page 119 -123</a:t>
            </a:r>
          </a:p>
        </p:txBody>
      </p:sp>
      <p:sp>
        <p:nvSpPr>
          <p:cNvPr id="3" name="Content Placeholder 2"/>
          <p:cNvSpPr>
            <a:spLocks noGrp="1"/>
          </p:cNvSpPr>
          <p:nvPr>
            <p:ph idx="1"/>
          </p:nvPr>
        </p:nvSpPr>
        <p:spPr/>
        <p:txBody>
          <a:bodyPr/>
          <a:lstStyle/>
          <a:p>
            <a:r>
              <a:rPr lang="en-GB" dirty="0"/>
              <a:t>Jot down phrases which describe the hatching of the dragon.</a:t>
            </a:r>
          </a:p>
          <a:p>
            <a:endParaRPr lang="en-GB" dirty="0"/>
          </a:p>
          <a:p>
            <a:r>
              <a:rPr lang="en-GB" dirty="0"/>
              <a:t>Which ones are your favourite?</a:t>
            </a:r>
          </a:p>
          <a:p>
            <a:pPr marL="0" indent="0">
              <a:buNone/>
            </a:pPr>
            <a:endParaRPr lang="en-GB" dirty="0"/>
          </a:p>
          <a:p>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7162800" y="4001294"/>
            <a:ext cx="2933700" cy="1562100"/>
          </a:xfrm>
          <a:prstGeom prst="rect">
            <a:avLst/>
          </a:prstGeom>
        </p:spPr>
      </p:pic>
    </p:spTree>
    <p:extLst>
      <p:ext uri="{BB962C8B-B14F-4D97-AF65-F5344CB8AC3E}">
        <p14:creationId xmlns:p14="http://schemas.microsoft.com/office/powerpoint/2010/main" val="138041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Here are some of the phrases:</a:t>
            </a:r>
          </a:p>
        </p:txBody>
      </p:sp>
      <p:sp>
        <p:nvSpPr>
          <p:cNvPr id="3" name="Content Placeholder 2"/>
          <p:cNvSpPr>
            <a:spLocks noGrp="1"/>
          </p:cNvSpPr>
          <p:nvPr>
            <p:ph idx="1"/>
          </p:nvPr>
        </p:nvSpPr>
        <p:spPr>
          <a:xfrm>
            <a:off x="838200" y="1323975"/>
            <a:ext cx="10515600" cy="5372100"/>
          </a:xfrm>
        </p:spPr>
        <p:txBody>
          <a:bodyPr>
            <a:normAutofit fontScale="70000" lnSpcReduction="20000"/>
          </a:bodyPr>
          <a:lstStyle/>
          <a:p>
            <a:endParaRPr lang="en-GB" i="1" dirty="0"/>
          </a:p>
          <a:p>
            <a:r>
              <a:rPr lang="en-GB" sz="3200" i="1" dirty="0" err="1"/>
              <a:t>Crkk</a:t>
            </a:r>
            <a:r>
              <a:rPr lang="en-GB" sz="3200" i="1" dirty="0"/>
              <a:t>! </a:t>
            </a:r>
            <a:r>
              <a:rPr lang="en-GB" sz="3200" dirty="0"/>
              <a:t>A tiny nobbled lump appeared, right through the egg, pushing out a jagged piece of shell the size of her thumbnail. </a:t>
            </a:r>
          </a:p>
          <a:p>
            <a:endParaRPr lang="en-GB" sz="3200" dirty="0"/>
          </a:p>
          <a:p>
            <a:r>
              <a:rPr lang="en-GB" sz="3200" dirty="0"/>
              <a:t>The dragon made steady progress, with pauses to rest. </a:t>
            </a:r>
            <a:r>
              <a:rPr lang="en-GB" sz="3200" i="1" dirty="0"/>
              <a:t>Tsk! </a:t>
            </a:r>
            <a:r>
              <a:rPr lang="en-GB" sz="3200" dirty="0"/>
              <a:t>Another large piece fell off.</a:t>
            </a:r>
          </a:p>
          <a:p>
            <a:endParaRPr lang="en-GB" sz="3200" dirty="0"/>
          </a:p>
          <a:p>
            <a:r>
              <a:rPr lang="en-GB" sz="3200" dirty="0"/>
              <a:t>Then came a different movement: a rocking, shifting, gathering. Quite suddenly, the two halves of the shell fell apart.</a:t>
            </a:r>
          </a:p>
          <a:p>
            <a:endParaRPr lang="en-GB" sz="3200" dirty="0"/>
          </a:p>
          <a:p>
            <a:r>
              <a:rPr lang="en-GB" sz="3200" dirty="0"/>
              <a:t>Curled on the cushion lay a damp, exhausted baby dragon, mewing faintly, next to the shards of its shell. Its body glistened with moisture, dark blue like lapis lazuli.</a:t>
            </a:r>
          </a:p>
          <a:p>
            <a:endParaRPr lang="en-GB" sz="3200" dirty="0"/>
          </a:p>
          <a:p>
            <a:r>
              <a:rPr lang="en-GB" sz="3200" dirty="0"/>
              <a:t>This time the dragon staggered forwards, tripping over its tail. Then it got up, flicking its tail behind it, ridged with tiny blue bumps all along its length. It stood taller and stared at </a:t>
            </a:r>
            <a:r>
              <a:rPr lang="en-GB" sz="3200" dirty="0" err="1"/>
              <a:t>Milla</a:t>
            </a:r>
            <a:r>
              <a:rPr lang="en-GB" sz="3200" dirty="0"/>
              <a:t> through two unblinking eyes, fixed on her: two green jewels, each slashed vertically with a black iris.</a:t>
            </a:r>
          </a:p>
          <a:p>
            <a:endParaRPr lang="en-GB" dirty="0"/>
          </a:p>
          <a:p>
            <a:endParaRPr lang="en-GB" dirty="0"/>
          </a:p>
          <a:p>
            <a:endParaRPr lang="en-GB" dirty="0"/>
          </a:p>
        </p:txBody>
      </p:sp>
    </p:spTree>
    <p:extLst>
      <p:ext uri="{BB962C8B-B14F-4D97-AF65-F5344CB8AC3E}">
        <p14:creationId xmlns:p14="http://schemas.microsoft.com/office/powerpoint/2010/main" val="200132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GB">
                <a:solidFill>
                  <a:srgbClr val="FFFFFF"/>
                </a:solidFill>
              </a:rPr>
              <a:t>How did Milla feel?</a:t>
            </a:r>
          </a:p>
        </p:txBody>
      </p:sp>
      <p:sp>
        <p:nvSpPr>
          <p:cNvPr id="3" name="Content Placeholder 2"/>
          <p:cNvSpPr>
            <a:spLocks noGrp="1"/>
          </p:cNvSpPr>
          <p:nvPr>
            <p:ph idx="1"/>
          </p:nvPr>
        </p:nvSpPr>
        <p:spPr>
          <a:xfrm>
            <a:off x="6090574" y="801866"/>
            <a:ext cx="5306084" cy="5230634"/>
          </a:xfrm>
        </p:spPr>
        <p:txBody>
          <a:bodyPr anchor="ctr">
            <a:normAutofit/>
          </a:bodyPr>
          <a:lstStyle/>
          <a:p>
            <a:r>
              <a:rPr lang="en-GB" sz="3600" dirty="0">
                <a:solidFill>
                  <a:srgbClr val="000000"/>
                </a:solidFill>
              </a:rPr>
              <a:t>Which words and phrases tell you </a:t>
            </a:r>
            <a:r>
              <a:rPr lang="en-GB" sz="3600" dirty="0" err="1">
                <a:solidFill>
                  <a:srgbClr val="000000"/>
                </a:solidFill>
              </a:rPr>
              <a:t>Milla’s</a:t>
            </a:r>
            <a:r>
              <a:rPr lang="en-GB" sz="3600" dirty="0">
                <a:solidFill>
                  <a:srgbClr val="000000"/>
                </a:solidFill>
              </a:rPr>
              <a:t> emotions as the dragon hatches?</a:t>
            </a:r>
          </a:p>
          <a:p>
            <a:endParaRPr lang="en-GB" sz="2400" dirty="0">
              <a:solidFill>
                <a:srgbClr val="000000"/>
              </a:solidFill>
            </a:endParaRPr>
          </a:p>
        </p:txBody>
      </p:sp>
    </p:spTree>
    <p:extLst>
      <p:ext uri="{BB962C8B-B14F-4D97-AF65-F5344CB8AC3E}">
        <p14:creationId xmlns:p14="http://schemas.microsoft.com/office/powerpoint/2010/main" val="3887076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p:spPr>
        <p:txBody>
          <a:bodyPr>
            <a:normAutofit fontScale="92500" lnSpcReduction="10000"/>
          </a:bodyPr>
          <a:lstStyle/>
          <a:p>
            <a:r>
              <a:rPr lang="en-GB"/>
              <a:t>She had to be there. Milla felt it like a fire in her blood.</a:t>
            </a:r>
          </a:p>
          <a:p>
            <a:endParaRPr lang="en-GB"/>
          </a:p>
          <a:p>
            <a:r>
              <a:rPr lang="en-GB"/>
              <a:t>‘A dragon!’ Milla’s heart blossomed at the sight. The colour of the dragon unlocked something inside her: she recognised that blue. It was the blue from her dreams. This was meant to be.</a:t>
            </a:r>
          </a:p>
          <a:p>
            <a:endParaRPr lang="en-GB"/>
          </a:p>
          <a:p>
            <a:r>
              <a:rPr lang="en-GB"/>
              <a:t>Milla and the dragon stared at each other and the world was remade.</a:t>
            </a:r>
          </a:p>
          <a:p>
            <a:endParaRPr lang="en-GB"/>
          </a:p>
          <a:p>
            <a:r>
              <a:rPr lang="en-GB"/>
              <a:t>She felt as if the dragon saw right into her soul; and her soul gazed back. She knew without a shadow of a doubt that the dragon was hers. She loved it. She would live and die for it.</a:t>
            </a:r>
            <a:endParaRPr lang="en-GB" dirty="0"/>
          </a:p>
        </p:txBody>
      </p:sp>
    </p:spTree>
    <p:extLst>
      <p:ext uri="{BB962C8B-B14F-4D97-AF65-F5344CB8AC3E}">
        <p14:creationId xmlns:p14="http://schemas.microsoft.com/office/powerpoint/2010/main" val="23427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Imagine your dragon is hatching… </a:t>
            </a:r>
          </a:p>
        </p:txBody>
      </p:sp>
      <p:sp>
        <p:nvSpPr>
          <p:cNvPr id="3" name="Content Placeholder 2"/>
          <p:cNvSpPr>
            <a:spLocks noGrp="1"/>
          </p:cNvSpPr>
          <p:nvPr>
            <p:ph idx="1"/>
          </p:nvPr>
        </p:nvSpPr>
        <p:spPr/>
        <p:txBody>
          <a:bodyPr/>
          <a:lstStyle/>
          <a:p>
            <a:pPr marL="0" indent="0">
              <a:buNone/>
            </a:pPr>
            <a:r>
              <a:rPr lang="en-GB" u="sng" dirty="0"/>
              <a:t>Drama Freeze Frame!</a:t>
            </a:r>
          </a:p>
          <a:p>
            <a:endParaRPr lang="en-GB" dirty="0"/>
          </a:p>
          <a:p>
            <a:r>
              <a:rPr lang="en-GB" dirty="0"/>
              <a:t>Create 2 scenes. </a:t>
            </a:r>
          </a:p>
          <a:p>
            <a:pPr marL="0" indent="0">
              <a:buNone/>
            </a:pPr>
            <a:r>
              <a:rPr lang="en-GB" dirty="0"/>
              <a:t>The first scene you are watching the egg begin to crack. What happens?</a:t>
            </a:r>
          </a:p>
          <a:p>
            <a:pPr marL="0" indent="0">
              <a:buNone/>
            </a:pPr>
            <a:r>
              <a:rPr lang="en-GB" dirty="0"/>
              <a:t>The second scene the dragon is out! What does it look like?</a:t>
            </a:r>
          </a:p>
          <a:p>
            <a:endParaRPr lang="en-GB" dirty="0"/>
          </a:p>
          <a:p>
            <a:r>
              <a:rPr lang="en-GB" dirty="0"/>
              <a:t>When your teacher taps you on your shoulder, you will say your thoughts and emotions at the scenes.</a:t>
            </a:r>
          </a:p>
          <a:p>
            <a:endParaRPr lang="en-GB" dirty="0"/>
          </a:p>
          <a:p>
            <a:endParaRPr lang="en-GB" dirty="0"/>
          </a:p>
        </p:txBody>
      </p:sp>
      <p:sp>
        <p:nvSpPr>
          <p:cNvPr id="4" name="Cloud 3"/>
          <p:cNvSpPr/>
          <p:nvPr/>
        </p:nvSpPr>
        <p:spPr>
          <a:xfrm>
            <a:off x="8515351" y="743744"/>
            <a:ext cx="3409950" cy="23328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134475" y="1352550"/>
            <a:ext cx="2124075" cy="954107"/>
          </a:xfrm>
          <a:prstGeom prst="rect">
            <a:avLst/>
          </a:prstGeom>
          <a:noFill/>
        </p:spPr>
        <p:txBody>
          <a:bodyPr wrap="square" rtlCol="0">
            <a:spAutoFit/>
          </a:bodyPr>
          <a:lstStyle/>
          <a:p>
            <a:r>
              <a:rPr lang="en-GB" sz="2800" dirty="0"/>
              <a:t>‘This is meant to be.’</a:t>
            </a:r>
          </a:p>
        </p:txBody>
      </p:sp>
    </p:spTree>
    <p:extLst>
      <p:ext uri="{BB962C8B-B14F-4D97-AF65-F5344CB8AC3E}">
        <p14:creationId xmlns:p14="http://schemas.microsoft.com/office/powerpoint/2010/main" val="1450187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38199" y="4525347"/>
            <a:ext cx="6801321" cy="1737360"/>
          </a:xfrm>
        </p:spPr>
        <p:txBody>
          <a:bodyPr anchor="ctr">
            <a:normAutofit/>
          </a:bodyPr>
          <a:lstStyle/>
          <a:p>
            <a:pPr algn="r"/>
            <a:r>
              <a:rPr lang="en-GB" sz="3800"/>
              <a:t>Watch some clips of birds hatching and baby foals walking for the first time.</a:t>
            </a:r>
          </a:p>
        </p:txBody>
      </p:sp>
      <p:sp>
        <p:nvSpPr>
          <p:cNvPr id="3" name="Subtitle 2"/>
          <p:cNvSpPr>
            <a:spLocks noGrp="1"/>
          </p:cNvSpPr>
          <p:nvPr>
            <p:ph type="subTitle" idx="1"/>
          </p:nvPr>
        </p:nvSpPr>
        <p:spPr>
          <a:xfrm>
            <a:off x="7961258" y="4525347"/>
            <a:ext cx="3258675" cy="1737360"/>
          </a:xfrm>
        </p:spPr>
        <p:txBody>
          <a:bodyPr anchor="ctr">
            <a:normAutofit/>
          </a:bodyPr>
          <a:lstStyle/>
          <a:p>
            <a:pPr algn="l"/>
            <a:r>
              <a:rPr lang="en-GB" sz="2000"/>
              <a:t>Use a thesaurus to help you. </a:t>
            </a:r>
          </a:p>
          <a:p>
            <a:pPr algn="l"/>
            <a:r>
              <a:rPr lang="en-GB" sz="2000"/>
              <a:t>What powerful vocabulary can you use to describe these young, fragile wobbly creatures?</a:t>
            </a:r>
          </a:p>
        </p:txBody>
      </p:sp>
      <p:sp>
        <p:nvSpPr>
          <p:cNvPr id="15"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787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GB" sz="2200">
                <a:solidFill>
                  <a:srgbClr val="FFFFFF"/>
                </a:solidFill>
              </a:rPr>
              <a:t>Use the planning template to jot down your vocabulary choices.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0808526"/>
              </p:ext>
            </p:extLst>
          </p:nvPr>
        </p:nvGraphicFramePr>
        <p:xfrm>
          <a:off x="4038600" y="1339796"/>
          <a:ext cx="7315200" cy="4181048"/>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489436655"/>
                    </a:ext>
                  </a:extLst>
                </a:gridCol>
                <a:gridCol w="3657600">
                  <a:extLst>
                    <a:ext uri="{9D8B030D-6E8A-4147-A177-3AD203B41FA5}">
                      <a16:colId xmlns:a16="http://schemas.microsoft.com/office/drawing/2014/main" val="1100931486"/>
                    </a:ext>
                  </a:extLst>
                </a:gridCol>
              </a:tblGrid>
              <a:tr h="286371">
                <a:tc>
                  <a:txBody>
                    <a:bodyPr/>
                    <a:lstStyle/>
                    <a:p>
                      <a:r>
                        <a:rPr lang="en-GB" sz="1300">
                          <a:solidFill>
                            <a:schemeClr val="tx1"/>
                          </a:solidFill>
                        </a:rPr>
                        <a:t>Description</a:t>
                      </a:r>
                    </a:p>
                  </a:txBody>
                  <a:tcPr marL="65084" marR="65084" marT="32542" marB="32542">
                    <a:solidFill>
                      <a:schemeClr val="accent4">
                        <a:lumMod val="40000"/>
                        <a:lumOff val="60000"/>
                      </a:schemeClr>
                    </a:solidFill>
                  </a:tcPr>
                </a:tc>
                <a:tc>
                  <a:txBody>
                    <a:bodyPr/>
                    <a:lstStyle/>
                    <a:p>
                      <a:r>
                        <a:rPr lang="en-GB" sz="1300">
                          <a:solidFill>
                            <a:schemeClr val="tx1"/>
                          </a:solidFill>
                        </a:rPr>
                        <a:t>My emotions</a:t>
                      </a:r>
                    </a:p>
                  </a:txBody>
                  <a:tcPr marL="65084" marR="65084" marT="32542" marB="32542">
                    <a:solidFill>
                      <a:schemeClr val="accent4">
                        <a:lumMod val="40000"/>
                        <a:lumOff val="60000"/>
                      </a:schemeClr>
                    </a:solidFill>
                  </a:tcPr>
                </a:tc>
                <a:extLst>
                  <a:ext uri="{0D108BD9-81ED-4DB2-BD59-A6C34878D82A}">
                    <a16:rowId xmlns:a16="http://schemas.microsoft.com/office/drawing/2014/main" val="872681078"/>
                  </a:ext>
                </a:extLst>
              </a:tr>
              <a:tr h="1848393">
                <a:tc>
                  <a:txBody>
                    <a:bodyPr/>
                    <a:lstStyle/>
                    <a:p>
                      <a:r>
                        <a:rPr lang="en-GB" sz="1300" u="sng"/>
                        <a:t>Hatching</a:t>
                      </a:r>
                    </a:p>
                    <a:p>
                      <a:r>
                        <a:rPr lang="en-GB" sz="1300" i="1">
                          <a:solidFill>
                            <a:srgbClr val="FF0000"/>
                          </a:solidFill>
                        </a:rPr>
                        <a:t>Crkk! A tiny nobbled lump appeared, right through the egg, pushing out a jagged piece of shell the size of her thumbnail. </a:t>
                      </a:r>
                    </a:p>
                    <a:p>
                      <a:endParaRPr lang="en-GB" sz="1300"/>
                    </a:p>
                    <a:p>
                      <a:endParaRPr lang="en-GB" sz="1300"/>
                    </a:p>
                    <a:p>
                      <a:endParaRPr lang="en-GB" sz="1300"/>
                    </a:p>
                    <a:p>
                      <a:endParaRPr lang="en-GB" sz="1300"/>
                    </a:p>
                    <a:p>
                      <a:endParaRPr lang="en-GB" sz="1300"/>
                    </a:p>
                  </a:txBody>
                  <a:tcPr marL="65084" marR="65084" marT="32542" marB="32542">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i="1">
                          <a:solidFill>
                            <a:srgbClr val="7030A0"/>
                          </a:solidFill>
                        </a:rPr>
                        <a:t>I had to be there. I felt it like a fire in my blood.</a:t>
                      </a:r>
                    </a:p>
                    <a:p>
                      <a:endParaRPr lang="en-GB" sz="1300"/>
                    </a:p>
                  </a:txBody>
                  <a:tcPr marL="65084" marR="65084" marT="32542" marB="32542">
                    <a:solidFill>
                      <a:schemeClr val="accent4">
                        <a:lumMod val="40000"/>
                        <a:lumOff val="60000"/>
                      </a:schemeClr>
                    </a:solidFill>
                  </a:tcPr>
                </a:tc>
                <a:extLst>
                  <a:ext uri="{0D108BD9-81ED-4DB2-BD59-A6C34878D82A}">
                    <a16:rowId xmlns:a16="http://schemas.microsoft.com/office/drawing/2014/main" val="383121750"/>
                  </a:ext>
                </a:extLst>
              </a:tr>
              <a:tr h="2043646">
                <a:tc>
                  <a:txBody>
                    <a:bodyPr/>
                    <a:lstStyle/>
                    <a:p>
                      <a:r>
                        <a:rPr lang="en-GB" sz="1300" i="0" u="sng">
                          <a:solidFill>
                            <a:schemeClr val="tx1"/>
                          </a:solidFill>
                        </a:rPr>
                        <a:t>Dragon</a:t>
                      </a:r>
                    </a:p>
                    <a:p>
                      <a:r>
                        <a:rPr lang="en-GB" sz="1300" i="1">
                          <a:solidFill>
                            <a:srgbClr val="FF0000"/>
                          </a:solidFill>
                        </a:rPr>
                        <a:t>Curled on the cushion lay a damp, exhausted baby dragon, mewing faintly, next to the shards of its shell. Its body glistened with moisture, dark blue like lapis lazuli.</a:t>
                      </a:r>
                    </a:p>
                    <a:p>
                      <a:endParaRPr lang="en-GB" sz="1300"/>
                    </a:p>
                    <a:p>
                      <a:endParaRPr lang="en-GB" sz="1300"/>
                    </a:p>
                    <a:p>
                      <a:endParaRPr lang="en-GB" sz="1300"/>
                    </a:p>
                    <a:p>
                      <a:endParaRPr lang="en-GB" sz="1300"/>
                    </a:p>
                    <a:p>
                      <a:endParaRPr lang="en-GB" sz="1300"/>
                    </a:p>
                  </a:txBody>
                  <a:tcPr marL="65084" marR="65084" marT="32542" marB="32542">
                    <a:solidFill>
                      <a:schemeClr val="accent4">
                        <a:lumMod val="40000"/>
                        <a:lumOff val="60000"/>
                      </a:schemeClr>
                    </a:solidFill>
                  </a:tcPr>
                </a:tc>
                <a:tc>
                  <a:txBody>
                    <a:bodyPr/>
                    <a:lstStyle/>
                    <a:p>
                      <a:r>
                        <a:rPr lang="en-GB" sz="1300" i="1">
                          <a:solidFill>
                            <a:srgbClr val="7030A0"/>
                          </a:solidFill>
                        </a:rPr>
                        <a:t>We stared at each other and the world was remade.</a:t>
                      </a:r>
                    </a:p>
                  </a:txBody>
                  <a:tcPr marL="65084" marR="65084" marT="32542" marB="32542">
                    <a:solidFill>
                      <a:schemeClr val="accent4">
                        <a:lumMod val="40000"/>
                        <a:lumOff val="60000"/>
                      </a:schemeClr>
                    </a:solidFill>
                  </a:tcPr>
                </a:tc>
                <a:extLst>
                  <a:ext uri="{0D108BD9-81ED-4DB2-BD59-A6C34878D82A}">
                    <a16:rowId xmlns:a16="http://schemas.microsoft.com/office/drawing/2014/main" val="3112061481"/>
                  </a:ext>
                </a:extLst>
              </a:tr>
            </a:tbl>
          </a:graphicData>
        </a:graphic>
      </p:graphicFrame>
    </p:spTree>
    <p:extLst>
      <p:ext uri="{BB962C8B-B14F-4D97-AF65-F5344CB8AC3E}">
        <p14:creationId xmlns:p14="http://schemas.microsoft.com/office/powerpoint/2010/main" val="259177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584</Words>
  <Application>Microsoft Macintosh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Blackadder ITC</vt:lpstr>
      <vt:lpstr>Calibri</vt:lpstr>
      <vt:lpstr>Calibri Light</vt:lpstr>
      <vt:lpstr>Office Theme</vt:lpstr>
      <vt:lpstr>PowerPoint Presentation</vt:lpstr>
      <vt:lpstr>Your dragon is beginning to hatch!</vt:lpstr>
      <vt:lpstr>Listen and read chapter 16 page 119 -123</vt:lpstr>
      <vt:lpstr>Here are some of the phrases:</vt:lpstr>
      <vt:lpstr>How did Milla feel?</vt:lpstr>
      <vt:lpstr>PowerPoint Presentation</vt:lpstr>
      <vt:lpstr>Imagine your dragon is hatching… </vt:lpstr>
      <vt:lpstr>Watch some clips of birds hatching and baby foals walking for the first time.</vt:lpstr>
      <vt:lpstr>Use the planning template to jot down your vocabulary choices.</vt:lpstr>
      <vt:lpstr>Now, write  a description of  your hatching dragon.  Dragon artwork by Molly Hill.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Flanagan</dc:creator>
  <cp:lastModifiedBy>Liz Flanagan</cp:lastModifiedBy>
  <cp:revision>1</cp:revision>
  <dcterms:created xsi:type="dcterms:W3CDTF">2019-05-03T10:13:27Z</dcterms:created>
  <dcterms:modified xsi:type="dcterms:W3CDTF">2019-05-03T10:14:11Z</dcterms:modified>
</cp:coreProperties>
</file>